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63" r:id="rId3"/>
    <p:sldId id="261" r:id="rId4"/>
    <p:sldId id="262" r:id="rId5"/>
    <p:sldId id="268" r:id="rId6"/>
    <p:sldId id="265" r:id="rId7"/>
    <p:sldId id="266" r:id="rId8"/>
    <p:sldId id="260" r:id="rId9"/>
    <p:sldId id="258" r:id="rId10"/>
    <p:sldId id="259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11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258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666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46AAB11-45DF-F542-A1F6-8836390725A6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9075DA81-9A46-D848-A81B-CDBD73F20D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8664687" cy="4268965"/>
          </a:xfrm>
        </p:spPr>
        <p:txBody>
          <a:bodyPr/>
          <a:lstStyle/>
          <a:p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Analysis Tools</a:t>
            </a:r>
          </a:p>
        </p:txBody>
      </p:sp>
    </p:spTree>
    <p:extLst>
      <p:ext uri="{BB962C8B-B14F-4D97-AF65-F5344CB8AC3E}">
        <p14:creationId xmlns:p14="http://schemas.microsoft.com/office/powerpoint/2010/main" val="3576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229474" cy="6882580"/>
          </a:xfrm>
        </p:spPr>
      </p:pic>
    </p:spTree>
    <p:extLst>
      <p:ext uri="{BB962C8B-B14F-4D97-AF65-F5344CB8AC3E}">
        <p14:creationId xmlns:p14="http://schemas.microsoft.com/office/powerpoint/2010/main" val="140176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8305" y="-1927739"/>
            <a:ext cx="6887435" cy="10684042"/>
          </a:xfrm>
        </p:spPr>
      </p:pic>
    </p:spTree>
    <p:extLst>
      <p:ext uri="{BB962C8B-B14F-4D97-AF65-F5344CB8AC3E}">
        <p14:creationId xmlns:p14="http://schemas.microsoft.com/office/powerpoint/2010/main" val="137355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4050632" cy="4952492"/>
          </a:xfrm>
        </p:spPr>
        <p:txBody>
          <a:bodyPr/>
          <a:lstStyle/>
          <a:p>
            <a:r>
              <a:rPr lang="en-US" dirty="0"/>
              <a:t>Representing</a:t>
            </a:r>
            <a:br>
              <a:rPr lang="en-US" dirty="0"/>
            </a:br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Facebook has found that friends who communicate often are more likely to click on the same advertisement.</a:t>
            </a:r>
          </a:p>
          <a:p>
            <a:endParaRPr lang="en-US" sz="2800" dirty="0"/>
          </a:p>
          <a:p>
            <a:r>
              <a:rPr lang="en-US" sz="2800" dirty="0" err="1"/>
              <a:t>Tala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people who call their mother are highly likely to pay back loans.</a:t>
            </a:r>
          </a:p>
          <a:p>
            <a:endParaRPr lang="en-US" sz="2800" dirty="0"/>
          </a:p>
          <a:p>
            <a:r>
              <a:rPr lang="en-US" sz="2800" dirty="0"/>
              <a:t>KNBS </a:t>
            </a:r>
            <a:r>
              <a:rPr lang="mr-IN" sz="2800" dirty="0"/>
              <a:t>–</a:t>
            </a:r>
            <a:r>
              <a:rPr lang="en-US" sz="2800" dirty="0"/>
              <a:t> Kenya has enough food for the next </a:t>
            </a:r>
            <a:r>
              <a:rPr lang="en-US" sz="2800" b="1" dirty="0">
                <a:solidFill>
                  <a:srgbClr val="C00000"/>
                </a:solidFill>
              </a:rPr>
              <a:t>6 months</a:t>
            </a:r>
          </a:p>
        </p:txBody>
      </p:sp>
    </p:spTree>
    <p:extLst>
      <p:ext uri="{BB962C8B-B14F-4D97-AF65-F5344CB8AC3E}">
        <p14:creationId xmlns:p14="http://schemas.microsoft.com/office/powerpoint/2010/main" val="146603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19601" cy="4952492"/>
          </a:xfrm>
        </p:spPr>
        <p:txBody>
          <a:bodyPr/>
          <a:lstStyle/>
          <a:p>
            <a:r>
              <a:rPr lang="en-US" dirty="0"/>
              <a:t>Terminologies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5" y="976829"/>
            <a:ext cx="6248400" cy="4839255"/>
          </a:xfrm>
        </p:spPr>
      </p:pic>
    </p:spTree>
    <p:extLst>
      <p:ext uri="{BB962C8B-B14F-4D97-AF65-F5344CB8AC3E}">
        <p14:creationId xmlns:p14="http://schemas.microsoft.com/office/powerpoint/2010/main" val="32885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b="1" dirty="0"/>
              <a:t>“Statistics”  </a:t>
            </a:r>
            <a:r>
              <a:rPr lang="en-US" dirty="0"/>
              <a:t>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1770, "science dealing with data about the condition of a </a:t>
            </a:r>
            <a:r>
              <a:rPr lang="en-US" sz="2800" b="1" dirty="0">
                <a:solidFill>
                  <a:srgbClr val="C00000"/>
                </a:solidFill>
              </a:rPr>
              <a:t>state</a:t>
            </a:r>
            <a:r>
              <a:rPr lang="en-US" sz="2800" dirty="0"/>
              <a:t> or community” from German </a:t>
            </a:r>
            <a:r>
              <a:rPr lang="en-US" sz="2800" i="1" dirty="0"/>
              <a:t>Statistik.</a:t>
            </a:r>
          </a:p>
          <a:p>
            <a:endParaRPr lang="en-US" sz="2800" i="1" dirty="0"/>
          </a:p>
          <a:p>
            <a:r>
              <a:rPr lang="en-US" sz="2800" dirty="0"/>
              <a:t>Modern Latin </a:t>
            </a:r>
            <a:r>
              <a:rPr lang="en-US" sz="2800" i="1" dirty="0"/>
              <a:t>statisticum collegium </a:t>
            </a:r>
            <a:r>
              <a:rPr lang="mr-IN" sz="2800" i="1" dirty="0"/>
              <a:t>–</a:t>
            </a:r>
            <a:r>
              <a:rPr lang="en-US" sz="2800" i="1" dirty="0"/>
              <a:t>”</a:t>
            </a:r>
            <a:r>
              <a:rPr lang="en-US" sz="2800" dirty="0"/>
              <a:t>lecture course on </a:t>
            </a:r>
            <a:r>
              <a:rPr lang="en-US" sz="2800" b="1" dirty="0">
                <a:solidFill>
                  <a:srgbClr val="C00000"/>
                </a:solidFill>
              </a:rPr>
              <a:t>state</a:t>
            </a:r>
            <a:r>
              <a:rPr lang="en-US" sz="2800" dirty="0"/>
              <a:t> affairs”</a:t>
            </a:r>
          </a:p>
          <a:p>
            <a:endParaRPr lang="en-US" sz="2800" dirty="0"/>
          </a:p>
          <a:p>
            <a:r>
              <a:rPr lang="en-US" sz="2800" dirty="0"/>
              <a:t>Italian </a:t>
            </a:r>
            <a:r>
              <a:rPr lang="en-US" sz="2800" i="1" dirty="0" err="1"/>
              <a:t>statista</a:t>
            </a:r>
            <a:r>
              <a:rPr lang="en-US" sz="2800" dirty="0"/>
              <a:t> "one skilled in </a:t>
            </a:r>
            <a:r>
              <a:rPr lang="en-US" sz="2800" b="1" dirty="0">
                <a:solidFill>
                  <a:srgbClr val="C00000"/>
                </a:solidFill>
              </a:rPr>
              <a:t>statecraft</a:t>
            </a:r>
            <a:r>
              <a:rPr lang="en-US" sz="2800" dirty="0"/>
              <a:t>,"</a:t>
            </a:r>
          </a:p>
        </p:txBody>
      </p:sp>
    </p:spTree>
    <p:extLst>
      <p:ext uri="{BB962C8B-B14F-4D97-AF65-F5344CB8AC3E}">
        <p14:creationId xmlns:p14="http://schemas.microsoft.com/office/powerpoint/2010/main" val="9519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b="1" dirty="0"/>
              <a:t>“Analysis” </a:t>
            </a:r>
            <a:r>
              <a:rPr lang="en-US" dirty="0"/>
              <a:t>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1580s, "resolution of anything </a:t>
            </a:r>
            <a:r>
              <a:rPr lang="en-US" sz="2800" b="1" dirty="0">
                <a:solidFill>
                  <a:srgbClr val="C00000"/>
                </a:solidFill>
              </a:rPr>
              <a:t>complex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into </a:t>
            </a:r>
            <a:r>
              <a:rPr lang="en-US" sz="2800" b="1" dirty="0">
                <a:solidFill>
                  <a:srgbClr val="C00000"/>
                </a:solidFill>
              </a:rPr>
              <a:t>simple</a:t>
            </a:r>
            <a:r>
              <a:rPr lang="en-US" sz="2800" dirty="0"/>
              <a:t> elements”</a:t>
            </a:r>
          </a:p>
          <a:p>
            <a:endParaRPr lang="en-US" sz="2800" dirty="0"/>
          </a:p>
          <a:p>
            <a:r>
              <a:rPr lang="en-US" sz="2800" dirty="0"/>
              <a:t>Opposite of </a:t>
            </a:r>
            <a:r>
              <a:rPr lang="en-US" sz="2800" b="1" dirty="0">
                <a:solidFill>
                  <a:srgbClr val="C00000"/>
                </a:solidFill>
              </a:rPr>
              <a:t>synthesis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Analytical</a:t>
            </a:r>
            <a:br>
              <a:rPr lang="en-US" b="1" dirty="0"/>
            </a:br>
            <a:r>
              <a:rPr lang="en-US" b="1" dirty="0"/>
              <a:t>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bat and ball cost $1.10 in total. If the bat costs a dollar more than the ball, how much does the ball cost?</a:t>
            </a:r>
          </a:p>
        </p:txBody>
      </p:sp>
    </p:spTree>
    <p:extLst>
      <p:ext uri="{BB962C8B-B14F-4D97-AF65-F5344CB8AC3E}">
        <p14:creationId xmlns:p14="http://schemas.microsoft.com/office/powerpoint/2010/main" val="19234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Descriptive Analysis</a:t>
            </a:r>
          </a:p>
          <a:p>
            <a:r>
              <a:rPr lang="en-US" sz="2800" dirty="0"/>
              <a:t>Exploratory Analysis</a:t>
            </a:r>
          </a:p>
          <a:p>
            <a:r>
              <a:rPr lang="en-US" sz="2800" dirty="0"/>
              <a:t>Comparative Analysis</a:t>
            </a:r>
          </a:p>
          <a:p>
            <a:r>
              <a:rPr lang="en-US" sz="2800" dirty="0"/>
              <a:t>Longitudinal Analysis</a:t>
            </a:r>
          </a:p>
          <a:p>
            <a:r>
              <a:rPr lang="en-US" sz="2800" dirty="0"/>
              <a:t>Inferential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Independent</a:t>
            </a:r>
            <a:br>
              <a:rPr lang="en-US" dirty="0"/>
            </a:br>
            <a:r>
              <a:rPr lang="en-US" dirty="0"/>
              <a:t>Variables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6" y="568325"/>
            <a:ext cx="5711608" cy="5656263"/>
          </a:xfrm>
        </p:spPr>
      </p:pic>
    </p:spTree>
    <p:extLst>
      <p:ext uri="{BB962C8B-B14F-4D97-AF65-F5344CB8AC3E}">
        <p14:creationId xmlns:p14="http://schemas.microsoft.com/office/powerpoint/2010/main" val="14911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8664687" cy="4268965"/>
          </a:xfrm>
        </p:spPr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Visualization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85308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Ideograms</a:t>
            </a:r>
            <a:br>
              <a:rPr lang="en-US" dirty="0"/>
            </a:br>
            <a:r>
              <a:rPr lang="en-US" i="0" dirty="0"/>
              <a:t>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31" y="781994"/>
            <a:ext cx="6539185" cy="5362132"/>
          </a:xfrm>
        </p:spPr>
      </p:pic>
    </p:spTree>
    <p:extLst>
      <p:ext uri="{BB962C8B-B14F-4D97-AF65-F5344CB8AC3E}">
        <p14:creationId xmlns:p14="http://schemas.microsoft.com/office/powerpoint/2010/main" val="210263800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1988</TotalTime>
  <Words>142</Words>
  <Application>Microsoft Macintosh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Corbel</vt:lpstr>
      <vt:lpstr>Headlines</vt:lpstr>
      <vt:lpstr>Data  analysis</vt:lpstr>
      <vt:lpstr>Terminologies</vt:lpstr>
      <vt:lpstr>What does “Statistics”  Mean?</vt:lpstr>
      <vt:lpstr>What does “Analysis” Mean?</vt:lpstr>
      <vt:lpstr>Analytical Mind</vt:lpstr>
      <vt:lpstr>Types of Analysis</vt:lpstr>
      <vt:lpstr>Dependent &amp; Independent Variables</vt:lpstr>
      <vt:lpstr>Data Visualization</vt:lpstr>
      <vt:lpstr>Ideograms  </vt:lpstr>
      <vt:lpstr>PowerPoint Presentation</vt:lpstr>
      <vt:lpstr>PowerPoint Presentation</vt:lpstr>
      <vt:lpstr>Representing Statistics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Microsoft Office User</dc:creator>
  <cp:lastModifiedBy>Lwesi Melissa Bunguke (TI KE)</cp:lastModifiedBy>
  <cp:revision>17</cp:revision>
  <dcterms:created xsi:type="dcterms:W3CDTF">2017-11-27T21:06:47Z</dcterms:created>
  <dcterms:modified xsi:type="dcterms:W3CDTF">2019-06-24T13:05:09Z</dcterms:modified>
</cp:coreProperties>
</file>