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69" r:id="rId5"/>
    <p:sldId id="267" r:id="rId6"/>
    <p:sldId id="260" r:id="rId7"/>
    <p:sldId id="261" r:id="rId8"/>
    <p:sldId id="285" r:id="rId9"/>
    <p:sldId id="262" r:id="rId10"/>
    <p:sldId id="286" r:id="rId11"/>
    <p:sldId id="263" r:id="rId12"/>
    <p:sldId id="270" r:id="rId13"/>
    <p:sldId id="287" r:id="rId14"/>
    <p:sldId id="271" r:id="rId15"/>
    <p:sldId id="273" r:id="rId16"/>
    <p:sldId id="274" r:id="rId17"/>
    <p:sldId id="282" r:id="rId18"/>
    <p:sldId id="276" r:id="rId19"/>
    <p:sldId id="281" r:id="rId20"/>
    <p:sldId id="279" r:id="rId21"/>
    <p:sldId id="295" r:id="rId22"/>
    <p:sldId id="280" r:id="rId23"/>
    <p:sldId id="283" r:id="rId24"/>
    <p:sldId id="277" r:id="rId25"/>
    <p:sldId id="278" r:id="rId26"/>
    <p:sldId id="288" r:id="rId27"/>
    <p:sldId id="293" r:id="rId28"/>
    <p:sldId id="294" r:id="rId29"/>
    <p:sldId id="290" r:id="rId30"/>
    <p:sldId id="284" r:id="rId31"/>
    <p:sldId id="296" r:id="rId32"/>
    <p:sldId id="297" r:id="rId33"/>
    <p:sldId id="266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6"/>
  </p:normalViewPr>
  <p:slideViewPr>
    <p:cSldViewPr>
      <p:cViewPr varScale="1">
        <p:scale>
          <a:sx n="112" d="100"/>
          <a:sy n="112" d="100"/>
        </p:scale>
        <p:origin x="1640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64B52-159C-4A1C-AF48-E39B81FF34B8}" type="datetimeFigureOut">
              <a:rPr lang="en-US" smtClean="0"/>
              <a:t>6/24/19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C5250-3CF5-44B7-92DA-3ED4B8298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065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64B52-159C-4A1C-AF48-E39B81FF34B8}" type="datetimeFigureOut">
              <a:rPr lang="en-US" smtClean="0"/>
              <a:t>6/24/19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C5250-3CF5-44B7-92DA-3ED4B8298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920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64B52-159C-4A1C-AF48-E39B81FF34B8}" type="datetimeFigureOut">
              <a:rPr lang="en-US" smtClean="0"/>
              <a:t>6/24/19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C5250-3CF5-44B7-92DA-3ED4B8298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035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64B52-159C-4A1C-AF48-E39B81FF34B8}" type="datetimeFigureOut">
              <a:rPr lang="en-US" smtClean="0"/>
              <a:t>6/24/19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C5250-3CF5-44B7-92DA-3ED4B8298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243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64B52-159C-4A1C-AF48-E39B81FF34B8}" type="datetimeFigureOut">
              <a:rPr lang="en-US" smtClean="0"/>
              <a:t>6/24/19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C5250-3CF5-44B7-92DA-3ED4B8298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159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64B52-159C-4A1C-AF48-E39B81FF34B8}" type="datetimeFigureOut">
              <a:rPr lang="en-US" smtClean="0"/>
              <a:t>6/24/19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C5250-3CF5-44B7-92DA-3ED4B8298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571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64B52-159C-4A1C-AF48-E39B81FF34B8}" type="datetimeFigureOut">
              <a:rPr lang="en-US" smtClean="0"/>
              <a:t>6/24/19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C5250-3CF5-44B7-92DA-3ED4B8298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523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64B52-159C-4A1C-AF48-E39B81FF34B8}" type="datetimeFigureOut">
              <a:rPr lang="en-US" smtClean="0"/>
              <a:t>6/24/19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C5250-3CF5-44B7-92DA-3ED4B8298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990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64B52-159C-4A1C-AF48-E39B81FF34B8}" type="datetimeFigureOut">
              <a:rPr lang="en-US" smtClean="0"/>
              <a:t>6/24/19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C5250-3CF5-44B7-92DA-3ED4B8298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918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64B52-159C-4A1C-AF48-E39B81FF34B8}" type="datetimeFigureOut">
              <a:rPr lang="en-US" smtClean="0"/>
              <a:t>6/24/19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C5250-3CF5-44B7-92DA-3ED4B8298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293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64B52-159C-4A1C-AF48-E39B81FF34B8}" type="datetimeFigureOut">
              <a:rPr lang="en-US" smtClean="0"/>
              <a:t>6/24/19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C5250-3CF5-44B7-92DA-3ED4B8298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595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B64B52-159C-4A1C-AF48-E39B81FF34B8}" type="datetimeFigureOut">
              <a:rPr lang="en-US" smtClean="0"/>
              <a:t>6/24/19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8C5250-3CF5-44B7-92DA-3ED4B8298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545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elegraph.co.uk/news/uknews/phon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524000"/>
            <a:ext cx="8839200" cy="22098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Investigative Journalism</a:t>
            </a:r>
            <a:br>
              <a:rPr lang="en-US" b="1" dirty="0"/>
            </a:br>
            <a:r>
              <a:rPr lang="en-US" dirty="0">
                <a:solidFill>
                  <a:srgbClr val="FF0000"/>
                </a:solidFill>
              </a:rPr>
              <a:t>Opportunities and challenges facing media students &amp; bloggers</a:t>
            </a:r>
            <a:br>
              <a:rPr lang="en-US" dirty="0">
                <a:solidFill>
                  <a:srgbClr val="FF0000"/>
                </a:solidFill>
              </a:rPr>
            </a:b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3886200"/>
            <a:ext cx="8839200" cy="1371600"/>
          </a:xfrm>
        </p:spPr>
        <p:txBody>
          <a:bodyPr>
            <a:normAutofit fontScale="77500" lnSpcReduction="20000"/>
          </a:bodyPr>
          <a:lstStyle/>
          <a:p>
            <a:r>
              <a:rPr lang="en-US" sz="3600" b="1" dirty="0">
                <a:solidFill>
                  <a:schemeClr val="tx1"/>
                </a:solidFill>
              </a:rPr>
              <a:t>Isaiah K </a:t>
            </a:r>
            <a:r>
              <a:rPr lang="en-US" sz="3600" b="1" dirty="0" err="1">
                <a:solidFill>
                  <a:schemeClr val="tx1"/>
                </a:solidFill>
              </a:rPr>
              <a:t>Cherutich</a:t>
            </a:r>
            <a:endParaRPr lang="en-US" sz="3600" b="1" dirty="0">
              <a:solidFill>
                <a:schemeClr val="tx1"/>
              </a:solidFill>
            </a:endParaRPr>
          </a:p>
          <a:p>
            <a:r>
              <a:rPr lang="en-US" sz="3600" b="1" dirty="0">
                <a:solidFill>
                  <a:schemeClr val="tx1"/>
                </a:solidFill>
              </a:rPr>
              <a:t>USIU – A,</a:t>
            </a:r>
          </a:p>
          <a:p>
            <a:r>
              <a:rPr lang="en-US" sz="3600" b="1" dirty="0">
                <a:solidFill>
                  <a:schemeClr val="tx1"/>
                </a:solidFill>
              </a:rPr>
              <a:t>1</a:t>
            </a:r>
            <a:r>
              <a:rPr lang="en-US" sz="3600" b="1" baseline="30000" dirty="0">
                <a:solidFill>
                  <a:schemeClr val="tx1"/>
                </a:solidFill>
              </a:rPr>
              <a:t>st</a:t>
            </a:r>
            <a:r>
              <a:rPr lang="en-US" sz="3600" b="1" dirty="0">
                <a:solidFill>
                  <a:schemeClr val="tx1"/>
                </a:solidFill>
              </a:rPr>
              <a:t> December 2017</a:t>
            </a:r>
          </a:p>
        </p:txBody>
      </p:sp>
    </p:spTree>
    <p:extLst>
      <p:ext uri="{BB962C8B-B14F-4D97-AF65-F5344CB8AC3E}">
        <p14:creationId xmlns:p14="http://schemas.microsoft.com/office/powerpoint/2010/main" val="18991603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229600" cy="380999"/>
          </a:xfrm>
        </p:spPr>
        <p:txBody>
          <a:bodyPr>
            <a:noAutofit/>
          </a:bodyPr>
          <a:lstStyle/>
          <a:p>
            <a:br>
              <a:rPr lang="en-US" sz="2400" b="1" dirty="0">
                <a:solidFill>
                  <a:srgbClr val="FF0000"/>
                </a:solidFill>
              </a:rPr>
            </a:br>
            <a:r>
              <a:rPr lang="en-US" sz="2400" dirty="0">
                <a:solidFill>
                  <a:srgbClr val="FF0000"/>
                </a:solidFill>
              </a:rPr>
              <a:t>Media Law &amp; Ethics as regards Investigative Journalism:</a:t>
            </a:r>
            <a:r>
              <a:rPr lang="en-US" sz="2800" dirty="0"/>
              <a:t>  </a:t>
            </a:r>
            <a:br>
              <a:rPr lang="en-US" sz="2800" dirty="0"/>
            </a:b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457200"/>
            <a:ext cx="8991600" cy="6324600"/>
          </a:xfrm>
        </p:spPr>
        <p:txBody>
          <a:bodyPr>
            <a:normAutofit/>
          </a:bodyPr>
          <a:lstStyle/>
          <a:p>
            <a:r>
              <a:rPr lang="en-US" sz="3600" dirty="0"/>
              <a:t>Investigative journalists need a lot of legal training. </a:t>
            </a:r>
          </a:p>
          <a:p>
            <a:r>
              <a:rPr lang="en-US" sz="3600" dirty="0"/>
              <a:t>Learn how to apply the hypothesis-based inquiry methodology, and </a:t>
            </a:r>
          </a:p>
          <a:p>
            <a:r>
              <a:rPr lang="en-US" sz="3600" dirty="0"/>
              <a:t>Ensure that their story is viable, fact-evidenced, well-resourced &amp; researched. </a:t>
            </a:r>
          </a:p>
          <a:p>
            <a:r>
              <a:rPr lang="en-US" sz="3600" dirty="0"/>
              <a:t>Should enable journalists to challenge assumptions and draw conclusions from various arguments.</a:t>
            </a:r>
          </a:p>
          <a:p>
            <a:r>
              <a:rPr lang="en-US" sz="1800" i="1" dirty="0"/>
              <a:t>Amman base Arab Reporters for Investigative Journalism (ARIJ), Executive Director </a:t>
            </a:r>
            <a:r>
              <a:rPr lang="en-US" sz="1800" b="1" i="1" dirty="0"/>
              <a:t>Rana </a:t>
            </a:r>
            <a:r>
              <a:rPr lang="en-US" sz="1800" b="1" i="1" dirty="0" err="1"/>
              <a:t>Sabbagh</a:t>
            </a:r>
            <a:r>
              <a:rPr lang="en-US" sz="1800" i="1" dirty="0"/>
              <a:t>, a Jordanian journalist, columnist &amp; media trainer.</a:t>
            </a:r>
          </a:p>
        </p:txBody>
      </p:sp>
    </p:spTree>
    <p:extLst>
      <p:ext uri="{BB962C8B-B14F-4D97-AF65-F5344CB8AC3E}">
        <p14:creationId xmlns:p14="http://schemas.microsoft.com/office/powerpoint/2010/main" val="40335632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686800" cy="304800"/>
          </a:xfrm>
        </p:spPr>
        <p:txBody>
          <a:bodyPr>
            <a:noAutofit/>
          </a:bodyPr>
          <a:lstStyle/>
          <a:p>
            <a:br>
              <a:rPr lang="en-US" sz="2800" dirty="0"/>
            </a:br>
            <a:r>
              <a:rPr lang="en-US" sz="2800" dirty="0">
                <a:solidFill>
                  <a:srgbClr val="FF0000"/>
                </a:solidFill>
              </a:rPr>
              <a:t>Opportunities &amp; challenges in Investigative Journalism.</a:t>
            </a:r>
            <a:br>
              <a:rPr lang="en-US" sz="2800" dirty="0">
                <a:solidFill>
                  <a:srgbClr val="FF0000"/>
                </a:solidFill>
              </a:rPr>
            </a:b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533400"/>
            <a:ext cx="8991600" cy="6248400"/>
          </a:xfrm>
        </p:spPr>
        <p:txBody>
          <a:bodyPr>
            <a:normAutofit/>
          </a:bodyPr>
          <a:lstStyle/>
          <a:p>
            <a:r>
              <a:rPr lang="en-US" dirty="0"/>
              <a:t>Robust telecommunications industry, ICT network,  freedom of expression &amp; a conducive environment for information dissemination.</a:t>
            </a:r>
          </a:p>
          <a:p>
            <a:r>
              <a:rPr lang="en-US" dirty="0"/>
              <a:t>An ‘information-hungry’, literate &amp; inquisitive audience.</a:t>
            </a:r>
          </a:p>
          <a:p>
            <a:r>
              <a:rPr lang="en-US" dirty="0"/>
              <a:t>Digitization fully embraced.</a:t>
            </a:r>
          </a:p>
          <a:p>
            <a:r>
              <a:rPr lang="en-US" dirty="0"/>
              <a:t>An expanded e-business environment &amp; paper less society.</a:t>
            </a:r>
          </a:p>
          <a:p>
            <a:r>
              <a:rPr lang="en-US" dirty="0"/>
              <a:t>Affordable internet connection.</a:t>
            </a:r>
          </a:p>
          <a:p>
            <a:r>
              <a:rPr lang="en-US" dirty="0"/>
              <a:t>Media Convergence.</a:t>
            </a:r>
          </a:p>
          <a:p>
            <a:r>
              <a:rPr lang="en-US" dirty="0"/>
              <a:t>Affordable ICT gadgets and related accessories.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48471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381000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Challenges of I. J in Kenya….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533400"/>
            <a:ext cx="8915400" cy="6172200"/>
          </a:xfrm>
        </p:spPr>
        <p:txBody>
          <a:bodyPr>
            <a:normAutofit fontScale="92500" lnSpcReduction="20000"/>
          </a:bodyPr>
          <a:lstStyle/>
          <a:p>
            <a:r>
              <a:rPr lang="en-US" sz="4400" dirty="0"/>
              <a:t>I. J in Kenya is hampered by the fear of defamation &amp; criminal libel. </a:t>
            </a:r>
          </a:p>
          <a:p>
            <a:r>
              <a:rPr lang="en-US" sz="4400" dirty="0"/>
              <a:t>The fear of victimization. </a:t>
            </a:r>
          </a:p>
          <a:p>
            <a:r>
              <a:rPr lang="en-US" sz="4400" dirty="0"/>
              <a:t>Corruption</a:t>
            </a:r>
          </a:p>
          <a:p>
            <a:r>
              <a:rPr lang="en-US" sz="4400" dirty="0"/>
              <a:t>Inadequate personnel</a:t>
            </a:r>
          </a:p>
          <a:p>
            <a:r>
              <a:rPr lang="en-US" sz="4400" dirty="0"/>
              <a:t>Caveat on national security issues</a:t>
            </a:r>
          </a:p>
          <a:p>
            <a:r>
              <a:rPr lang="en-US" sz="4400" dirty="0"/>
              <a:t>Inadequate financial resources &amp;</a:t>
            </a:r>
          </a:p>
          <a:p>
            <a:r>
              <a:rPr lang="en-US" sz="4400" dirty="0"/>
              <a:t>Waning editorial  commitment</a:t>
            </a:r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r>
              <a:rPr lang="en-US" sz="2000" b="1" dirty="0" err="1"/>
              <a:t>Ongowo</a:t>
            </a:r>
            <a:r>
              <a:rPr lang="en-US" sz="2000" b="1" dirty="0"/>
              <a:t>, Jim. O (2001),</a:t>
            </a:r>
            <a:r>
              <a:rPr lang="en-US" sz="2000" dirty="0"/>
              <a:t> </a:t>
            </a:r>
            <a:r>
              <a:rPr lang="en-US" sz="2000" i="1" dirty="0"/>
              <a:t>Ethics of Investigative Journalism A study of a tabloid and a quality Newspaper in Kenya</a:t>
            </a:r>
            <a:r>
              <a:rPr lang="en-US" sz="2000" dirty="0"/>
              <a:t>. Quotes </a:t>
            </a:r>
            <a:r>
              <a:rPr lang="en-US" sz="2000" dirty="0" err="1"/>
              <a:t>Mbeke</a:t>
            </a:r>
            <a:r>
              <a:rPr lang="en-US" sz="2000" dirty="0"/>
              <a:t> (2010; 43)</a:t>
            </a:r>
          </a:p>
        </p:txBody>
      </p:sp>
    </p:spTree>
    <p:extLst>
      <p:ext uri="{BB962C8B-B14F-4D97-AF65-F5344CB8AC3E}">
        <p14:creationId xmlns:p14="http://schemas.microsoft.com/office/powerpoint/2010/main" val="4972373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81000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Benefits of I. J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685800"/>
            <a:ext cx="8915400" cy="6019800"/>
          </a:xfrm>
        </p:spPr>
        <p:txBody>
          <a:bodyPr>
            <a:normAutofit/>
          </a:bodyPr>
          <a:lstStyle/>
          <a:p>
            <a:r>
              <a:rPr lang="en-US" sz="4000" dirty="0"/>
              <a:t>Transparency &amp; accountability</a:t>
            </a:r>
          </a:p>
          <a:p>
            <a:r>
              <a:rPr lang="en-US" sz="4000" dirty="0"/>
              <a:t>The fight against Corruption enhanced</a:t>
            </a:r>
          </a:p>
          <a:p>
            <a:r>
              <a:rPr lang="en-US" sz="4000" dirty="0"/>
              <a:t>Journalists get recognized, rewarded</a:t>
            </a:r>
          </a:p>
          <a:p>
            <a:r>
              <a:rPr lang="en-US" sz="4000" dirty="0"/>
              <a:t>Good governance</a:t>
            </a:r>
          </a:p>
          <a:p>
            <a:r>
              <a:rPr lang="en-US" sz="4000" dirty="0"/>
              <a:t>Enhanced democratic space</a:t>
            </a:r>
          </a:p>
          <a:p>
            <a:r>
              <a:rPr lang="en-US" sz="4000" dirty="0"/>
              <a:t>Serves the public interest  </a:t>
            </a:r>
            <a:r>
              <a:rPr lang="en-US" sz="4000" dirty="0" err="1"/>
              <a:t>etc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3790094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381000"/>
          </a:xfrm>
        </p:spPr>
        <p:txBody>
          <a:bodyPr>
            <a:noAutofit/>
          </a:bodyPr>
          <a:lstStyle/>
          <a:p>
            <a:r>
              <a:rPr lang="en-US" sz="2800" i="1" dirty="0">
                <a:solidFill>
                  <a:srgbClr val="FF0000"/>
                </a:solidFill>
              </a:rPr>
              <a:t>Ethics of Investigative Journalism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533400"/>
            <a:ext cx="8839200" cy="6248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/>
              <a:t>Houston, (2009; 108) says investigative reporting is not for the faint hearted – Investigative Journalism </a:t>
            </a:r>
            <a:r>
              <a:rPr lang="en-US" sz="4000" u="sng" dirty="0"/>
              <a:t>“not only demands the highest standards of  accuracy, but also delivers more ethical dilemmas on a daily basis than almost any other form of journalism”</a:t>
            </a:r>
          </a:p>
          <a:p>
            <a:pPr marL="0" indent="0">
              <a:buNone/>
            </a:pPr>
            <a:r>
              <a:rPr lang="en-US" sz="2000" i="1" dirty="0" err="1"/>
              <a:t>Ongowo</a:t>
            </a:r>
            <a:r>
              <a:rPr lang="en-US" sz="2000" i="1" dirty="0"/>
              <a:t>, Jim. O (2001), Ethics of Investigative Journalism A study of a tabloid and a quality Newspaper in Kenya quotes Houston, (2009; 108)</a:t>
            </a:r>
          </a:p>
        </p:txBody>
      </p:sp>
    </p:spTree>
    <p:extLst>
      <p:ext uri="{BB962C8B-B14F-4D97-AF65-F5344CB8AC3E}">
        <p14:creationId xmlns:p14="http://schemas.microsoft.com/office/powerpoint/2010/main" val="7111217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7315200" cy="381000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I. J redefined……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609600"/>
            <a:ext cx="8991600" cy="6172200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Horrie</a:t>
            </a:r>
            <a:r>
              <a:rPr lang="en-US" dirty="0"/>
              <a:t> (2008; 114) says investigative journalism </a:t>
            </a:r>
            <a:r>
              <a:rPr lang="en-US" sz="4400" dirty="0"/>
              <a:t>“is a generic form in which the journalists or a newspaper initiates the story, based on a suspicion of wrong-doing, rather than simply reporting in a more passive and disinterested way the routine news of the day, or unscheduled disasters and accidents’’</a:t>
            </a:r>
          </a:p>
        </p:txBody>
      </p:sp>
    </p:spTree>
    <p:extLst>
      <p:ext uri="{BB962C8B-B14F-4D97-AF65-F5344CB8AC3E}">
        <p14:creationId xmlns:p14="http://schemas.microsoft.com/office/powerpoint/2010/main" val="21690241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381000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I. J redefined……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09600"/>
            <a:ext cx="8839200" cy="6096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Investigative reporting involves not simply casting light on a subject but also usually </a:t>
            </a:r>
            <a:r>
              <a:rPr lang="en-US" sz="3600" dirty="0">
                <a:solidFill>
                  <a:srgbClr val="00B0F0"/>
                </a:solidFill>
              </a:rPr>
              <a:t>“making a more prosecutorial case that something is wrong’’. </a:t>
            </a:r>
            <a:r>
              <a:rPr lang="en-US" b="1" dirty="0"/>
              <a:t>Kovach and </a:t>
            </a:r>
            <a:r>
              <a:rPr lang="en-US" b="1" dirty="0" err="1"/>
              <a:t>Rosenstiel</a:t>
            </a:r>
            <a:r>
              <a:rPr lang="en-US" b="1" dirty="0"/>
              <a:t> (2007, p.153) ……………………………………</a:t>
            </a:r>
            <a:endParaRPr lang="en-US" b="1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n-US" sz="3600" u="sng" dirty="0">
                <a:solidFill>
                  <a:srgbClr val="FF0000"/>
                </a:solidFill>
              </a:rPr>
              <a:t>“If investigative journalism always had to be perfect, very little would get investigated</a:t>
            </a:r>
            <a:r>
              <a:rPr lang="en-US" sz="3600" dirty="0">
                <a:solidFill>
                  <a:srgbClr val="FF0000"/>
                </a:solidFill>
              </a:rPr>
              <a:t>.  We’re shining a feeble torch into a large, dark cupboard. We’re dealing with tricky people’’     </a:t>
            </a:r>
            <a:r>
              <a:rPr lang="en-US" b="1" dirty="0"/>
              <a:t>Gilligan (2011).</a:t>
            </a:r>
            <a:endParaRPr lang="en-US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9115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381000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Journalism &amp; blogging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09600"/>
            <a:ext cx="8839200" cy="6096000"/>
          </a:xfrm>
        </p:spPr>
        <p:txBody>
          <a:bodyPr/>
          <a:lstStyle/>
          <a:p>
            <a:r>
              <a:rPr lang="en-US" sz="4000" dirty="0"/>
              <a:t>Like journalists and publishers, bloggers sometimes publish information that other people don't want published.</a:t>
            </a:r>
          </a:p>
          <a:p>
            <a:pPr marL="0" indent="0">
              <a:buNone/>
            </a:pPr>
            <a:endParaRPr lang="en-US" sz="4000" dirty="0"/>
          </a:p>
          <a:p>
            <a:pPr lvl="0"/>
            <a:r>
              <a:rPr lang="en-US" sz="4000" dirty="0"/>
              <a:t>  Are bloggers journalists?</a:t>
            </a:r>
          </a:p>
        </p:txBody>
      </p:sp>
    </p:spTree>
    <p:extLst>
      <p:ext uri="{BB962C8B-B14F-4D97-AF65-F5344CB8AC3E}">
        <p14:creationId xmlns:p14="http://schemas.microsoft.com/office/powerpoint/2010/main" val="26781617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304800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Who is a blogger?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09600"/>
            <a:ext cx="8839200" cy="6172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A blogger is – </a:t>
            </a:r>
          </a:p>
          <a:p>
            <a:pPr marL="0" indent="0">
              <a:buNone/>
            </a:pPr>
            <a:r>
              <a:rPr lang="en-US" sz="3600" dirty="0"/>
              <a:t>(a). A person who regularly writes material for</a:t>
            </a:r>
          </a:p>
          <a:p>
            <a:pPr marL="0" indent="0">
              <a:buNone/>
            </a:pPr>
            <a:r>
              <a:rPr lang="en-US" sz="3600" dirty="0"/>
              <a:t>       a blog. </a:t>
            </a:r>
            <a:r>
              <a:rPr lang="en-US" sz="2800" i="1" dirty="0">
                <a:solidFill>
                  <a:srgbClr val="00B0F0"/>
                </a:solidFill>
              </a:rPr>
              <a:t>(Oxford Living Dictionaries)</a:t>
            </a:r>
          </a:p>
          <a:p>
            <a:pPr marL="0" indent="0">
              <a:buNone/>
            </a:pPr>
            <a:r>
              <a:rPr lang="en-US" sz="3600" dirty="0"/>
              <a:t>(b) A person who keeps a Web log (blog) </a:t>
            </a:r>
          </a:p>
          <a:p>
            <a:pPr marL="0" indent="0">
              <a:buNone/>
            </a:pPr>
            <a:r>
              <a:rPr lang="en-US" sz="3600" dirty="0"/>
              <a:t>     or publish an online diary; a personal</a:t>
            </a:r>
          </a:p>
          <a:p>
            <a:pPr marL="0" indent="0">
              <a:buNone/>
            </a:pPr>
            <a:r>
              <a:rPr lang="en-US" sz="3600" dirty="0"/>
              <a:t>     chronological log of thoughts published </a:t>
            </a:r>
          </a:p>
          <a:p>
            <a:pPr marL="0" indent="0">
              <a:buNone/>
            </a:pPr>
            <a:r>
              <a:rPr lang="en-US" sz="3600" dirty="0"/>
              <a:t>     on a Web page; also called Weblog.</a:t>
            </a:r>
          </a:p>
          <a:p>
            <a:pPr marL="0" indent="0">
              <a:buNone/>
            </a:pPr>
            <a:r>
              <a:rPr lang="en-US" sz="3600" dirty="0"/>
              <a:t>      </a:t>
            </a:r>
            <a:r>
              <a:rPr lang="en-US" sz="2800" i="1" dirty="0">
                <a:solidFill>
                  <a:srgbClr val="00B0F0"/>
                </a:solidFill>
              </a:rPr>
              <a:t>(www.dictionary.com)</a:t>
            </a:r>
          </a:p>
        </p:txBody>
      </p:sp>
    </p:spTree>
    <p:extLst>
      <p:ext uri="{BB962C8B-B14F-4D97-AF65-F5344CB8AC3E}">
        <p14:creationId xmlns:p14="http://schemas.microsoft.com/office/powerpoint/2010/main" val="32526463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381000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MCK - Journalist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609600"/>
            <a:ext cx="8915400" cy="6172200"/>
          </a:xfrm>
        </p:spPr>
        <p:txBody>
          <a:bodyPr>
            <a:normAutofit/>
          </a:bodyPr>
          <a:lstStyle/>
          <a:p>
            <a:r>
              <a:rPr lang="en-US" dirty="0"/>
              <a:t>“Journalist" means any person who holds a diploma or a degree in mass communication from a recognized institution of higher learning and is recognized as such by the Media Council of Kenya, or any other person who was </a:t>
            </a:r>
            <a:r>
              <a:rPr lang="en-US" dirty="0" err="1"/>
              <a:t>practising</a:t>
            </a:r>
            <a:r>
              <a:rPr lang="en-US" dirty="0"/>
              <a:t> as a journalist immediately before the commencement of this Act, or who holds such other qualifications as are recognized by the Council, and earns a living from the practice of journalism, or any person who habitually engages in the practice of journalism and is recognized as such by the Council, - </a:t>
            </a:r>
            <a:r>
              <a:rPr lang="en-US" sz="2800" dirty="0">
                <a:solidFill>
                  <a:srgbClr val="00B0F0"/>
                </a:solidFill>
              </a:rPr>
              <a:t>Media Act, 2007.</a:t>
            </a:r>
          </a:p>
        </p:txBody>
      </p:sp>
    </p:spTree>
    <p:extLst>
      <p:ext uri="{BB962C8B-B14F-4D97-AF65-F5344CB8AC3E}">
        <p14:creationId xmlns:p14="http://schemas.microsoft.com/office/powerpoint/2010/main" val="168450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381000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I.J Definition &amp; functions…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533400"/>
            <a:ext cx="8839200" cy="6172200"/>
          </a:xfrm>
        </p:spPr>
        <p:txBody>
          <a:bodyPr>
            <a:normAutofit/>
          </a:bodyPr>
          <a:lstStyle/>
          <a:p>
            <a:r>
              <a:rPr lang="en-US" sz="4000" dirty="0"/>
              <a:t>“Investigative journalism involves exposing to the public matters that are concealed–either deliberately by someone in a position of power, or accidentally, behind a chaotic mass of facts and circumstances that obscure understanding. It requires using both secret and open sources &amp; documents.” </a:t>
            </a:r>
          </a:p>
          <a:p>
            <a:pPr marL="0" indent="0">
              <a:buNone/>
            </a:pPr>
            <a:r>
              <a:rPr lang="en-US" sz="2600" dirty="0"/>
              <a:t>     </a:t>
            </a:r>
            <a:r>
              <a:rPr lang="en-US" sz="2400" i="1" dirty="0"/>
              <a:t>Hunter, M. L (2011; 8), Story-Based Inquiry: A Manual for </a:t>
            </a:r>
          </a:p>
          <a:p>
            <a:pPr marL="0" indent="0">
              <a:buNone/>
            </a:pPr>
            <a:r>
              <a:rPr lang="en-US" sz="2400" i="1" dirty="0"/>
              <a:t>     Investigative Journalists. </a:t>
            </a:r>
            <a:r>
              <a:rPr lang="en-US" sz="2400" i="1" dirty="0" err="1"/>
              <a:t>Gratuit</a:t>
            </a:r>
            <a:r>
              <a:rPr lang="en-US" sz="2400" i="1" dirty="0"/>
              <a:t> - UNESCO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8304185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457200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Blogging..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839200" cy="6019800"/>
          </a:xfrm>
        </p:spPr>
        <p:txBody>
          <a:bodyPr/>
          <a:lstStyle/>
          <a:p>
            <a:r>
              <a:rPr lang="en-US" sz="4400" dirty="0"/>
              <a:t>Why do people blog? </a:t>
            </a:r>
            <a:r>
              <a:rPr lang="en-US" sz="3600" dirty="0"/>
              <a:t>- </a:t>
            </a:r>
            <a:r>
              <a:rPr lang="en-US" sz="2800" i="1" dirty="0"/>
              <a:t>For fun? a hobby? a source of income? </a:t>
            </a:r>
            <a:r>
              <a:rPr lang="en-US" sz="2800" dirty="0"/>
              <a:t>Possibly an attempt to develop a portfolio so that when they feel they are ready they are still welcome.</a:t>
            </a:r>
            <a:endParaRPr lang="en-US" sz="2800" i="1" dirty="0"/>
          </a:p>
          <a:p>
            <a:r>
              <a:rPr lang="en-US" sz="4800" dirty="0"/>
              <a:t>What is the public perception of Bloggers? </a:t>
            </a:r>
            <a:r>
              <a:rPr lang="en-US" dirty="0"/>
              <a:t>Influencers? Intruders? Busybodies? Alternative sources of information?</a:t>
            </a:r>
          </a:p>
          <a:p>
            <a:pPr marL="0" indent="0">
              <a:buNone/>
            </a:pPr>
            <a:r>
              <a:rPr lang="en-US" dirty="0"/>
              <a:t>    Citizen journalists?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97590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381000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Spheres of influence…..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09600"/>
            <a:ext cx="8839200" cy="6096000"/>
          </a:xfrm>
        </p:spPr>
        <p:txBody>
          <a:bodyPr/>
          <a:lstStyle/>
          <a:p>
            <a:pPr marL="0" indent="0">
              <a:buNone/>
            </a:pPr>
            <a:r>
              <a:rPr lang="en-US" sz="3600" dirty="0"/>
              <a:t>Bloggers specialize in all kinds of information:</a:t>
            </a:r>
          </a:p>
          <a:p>
            <a:r>
              <a:rPr lang="en-US" sz="4400" dirty="0"/>
              <a:t>Agriculture, Technology, </a:t>
            </a:r>
          </a:p>
          <a:p>
            <a:r>
              <a:rPr lang="en-US" sz="4400" dirty="0"/>
              <a:t>Politics, Fashion, </a:t>
            </a:r>
          </a:p>
          <a:p>
            <a:r>
              <a:rPr lang="en-US" sz="4400" dirty="0"/>
              <a:t>Entertainment, Business,</a:t>
            </a:r>
          </a:p>
          <a:p>
            <a:r>
              <a:rPr lang="en-US" sz="4400" dirty="0"/>
              <a:t> Tourism, Gossip, Photography </a:t>
            </a:r>
            <a:r>
              <a:rPr lang="en-US" sz="4400" dirty="0" err="1"/>
              <a:t>etc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2038348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381000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Bloggers Association of Kenya(BAKE)…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09600"/>
            <a:ext cx="8839200" cy="6172200"/>
          </a:xfrm>
        </p:spPr>
        <p:txBody>
          <a:bodyPr>
            <a:normAutofit/>
          </a:bodyPr>
          <a:lstStyle/>
          <a:p>
            <a:r>
              <a:rPr lang="en-US" sz="4000" dirty="0"/>
              <a:t>Robert Alai, Timothy </a:t>
            </a:r>
            <a:r>
              <a:rPr lang="en-US" sz="4000" dirty="0" err="1"/>
              <a:t>Obare</a:t>
            </a:r>
            <a:r>
              <a:rPr lang="en-US" sz="4000" dirty="0"/>
              <a:t>, Daniel </a:t>
            </a:r>
            <a:r>
              <a:rPr lang="en-US" sz="4000" dirty="0" err="1"/>
              <a:t>Ominde</a:t>
            </a:r>
            <a:r>
              <a:rPr lang="en-US" sz="4000" dirty="0"/>
              <a:t>, Cyprian </a:t>
            </a:r>
            <a:r>
              <a:rPr lang="en-US" sz="4000" dirty="0" err="1"/>
              <a:t>Nyakundi</a:t>
            </a:r>
            <a:endParaRPr lang="en-US" sz="4000" dirty="0"/>
          </a:p>
          <a:p>
            <a:r>
              <a:rPr lang="en-US" sz="4000" dirty="0"/>
              <a:t>Sylvia </a:t>
            </a:r>
            <a:r>
              <a:rPr lang="en-US" sz="4000" dirty="0" err="1"/>
              <a:t>Njoki</a:t>
            </a:r>
            <a:r>
              <a:rPr lang="en-US" sz="4000" dirty="0"/>
              <a:t>, Jackson </a:t>
            </a:r>
            <a:r>
              <a:rPr lang="en-US" sz="4000" dirty="0" err="1"/>
              <a:t>Biko</a:t>
            </a:r>
            <a:r>
              <a:rPr lang="en-US" sz="4000" dirty="0"/>
              <a:t>, Nancie </a:t>
            </a:r>
            <a:r>
              <a:rPr lang="en-US" sz="4000" dirty="0" err="1"/>
              <a:t>Mwai</a:t>
            </a:r>
            <a:endParaRPr lang="en-US" sz="4000" dirty="0"/>
          </a:p>
          <a:p>
            <a:r>
              <a:rPr lang="en-US" sz="4000" dirty="0" err="1"/>
              <a:t>Mutua</a:t>
            </a:r>
            <a:r>
              <a:rPr lang="en-US" sz="4000" dirty="0"/>
              <a:t> </a:t>
            </a:r>
            <a:r>
              <a:rPr lang="en-US" sz="4000" dirty="0" err="1"/>
              <a:t>Matheka</a:t>
            </a:r>
            <a:r>
              <a:rPr lang="en-US" sz="4000" dirty="0"/>
              <a:t>, Samuel </a:t>
            </a:r>
            <a:r>
              <a:rPr lang="en-US" sz="4000" dirty="0" err="1"/>
              <a:t>Majani</a:t>
            </a:r>
            <a:r>
              <a:rPr lang="en-US" sz="4000" dirty="0"/>
              <a:t>, Jane </a:t>
            </a:r>
            <a:r>
              <a:rPr lang="en-US" sz="4000" dirty="0" err="1"/>
              <a:t>Mukami</a:t>
            </a:r>
            <a:endParaRPr lang="en-US" sz="4000" dirty="0"/>
          </a:p>
          <a:p>
            <a:r>
              <a:rPr lang="en-US" sz="4000" dirty="0" err="1"/>
              <a:t>Josphat</a:t>
            </a:r>
            <a:r>
              <a:rPr lang="en-US" sz="4000" dirty="0"/>
              <a:t> </a:t>
            </a:r>
            <a:r>
              <a:rPr lang="en-US" sz="4000" dirty="0" err="1"/>
              <a:t>Gachie</a:t>
            </a:r>
            <a:r>
              <a:rPr lang="en-US" sz="4000" dirty="0"/>
              <a:t>, Juliana Rotich, Sharon </a:t>
            </a:r>
            <a:r>
              <a:rPr lang="en-US" sz="4000" dirty="0" err="1"/>
              <a:t>Mundia</a:t>
            </a:r>
            <a:r>
              <a:rPr lang="en-US" sz="4000" dirty="0"/>
              <a:t>, </a:t>
            </a:r>
            <a:r>
              <a:rPr lang="en-US" sz="4000" dirty="0" err="1"/>
              <a:t>Philiph</a:t>
            </a:r>
            <a:r>
              <a:rPr lang="en-US" sz="4000" dirty="0"/>
              <a:t> </a:t>
            </a:r>
            <a:r>
              <a:rPr lang="en-US" sz="4000" dirty="0" err="1"/>
              <a:t>Mwaniki</a:t>
            </a:r>
            <a:r>
              <a:rPr lang="en-US" sz="4000" dirty="0"/>
              <a:t> </a:t>
            </a:r>
            <a:r>
              <a:rPr lang="en-US" dirty="0" err="1"/>
              <a:t>etc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9929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381000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Challenges in blogging &amp; Investigative Journalism…..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533400"/>
            <a:ext cx="8991600" cy="6248400"/>
          </a:xfrm>
        </p:spPr>
        <p:txBody>
          <a:bodyPr/>
          <a:lstStyle/>
          <a:p>
            <a:r>
              <a:rPr lang="en-US" dirty="0"/>
              <a:t>The biggest challenge for bloggers - </a:t>
            </a:r>
            <a:r>
              <a:rPr lang="en-US" u="sng" dirty="0">
                <a:solidFill>
                  <a:srgbClr val="00B0F0"/>
                </a:solidFill>
              </a:rPr>
              <a:t>getting or attracting an audience.</a:t>
            </a:r>
            <a:endParaRPr lang="en-US" sz="2400" i="1" u="sng" dirty="0">
              <a:solidFill>
                <a:srgbClr val="00B0F0"/>
              </a:solidFill>
            </a:endParaRPr>
          </a:p>
          <a:p>
            <a:r>
              <a:rPr lang="en-US" dirty="0"/>
              <a:t>Journalists are asked to be skeptical &amp; and always look behind a story and do the necessary research. </a:t>
            </a:r>
          </a:p>
          <a:p>
            <a:r>
              <a:rPr lang="en-US" dirty="0"/>
              <a:t>Confidentiality - protect the identity of the people involved in a story.</a:t>
            </a:r>
          </a:p>
          <a:p>
            <a:r>
              <a:rPr lang="en-US" dirty="0"/>
              <a:t>Investigative journalism often puts news workers in conflict with the power elite, the rich &amp; the corrupt who seek to conceal information.</a:t>
            </a:r>
          </a:p>
          <a:p>
            <a:r>
              <a:rPr lang="en-US" u="sng" dirty="0">
                <a:solidFill>
                  <a:srgbClr val="00B0F0"/>
                </a:solidFill>
              </a:rPr>
              <a:t>Credibility issues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1290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304800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Challenges of blogging…..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57200"/>
            <a:ext cx="8839200" cy="6324600"/>
          </a:xfrm>
        </p:spPr>
        <p:txBody>
          <a:bodyPr/>
          <a:lstStyle/>
          <a:p>
            <a:r>
              <a:rPr lang="en-US" sz="4400" dirty="0"/>
              <a:t>More and more stories coming up every day about bloggers getting into trouble for what they post.</a:t>
            </a:r>
          </a:p>
          <a:p>
            <a:r>
              <a:rPr lang="en-US" u="sng" dirty="0"/>
              <a:t>Example:</a:t>
            </a:r>
            <a:r>
              <a:rPr lang="en-US" dirty="0"/>
              <a:t> </a:t>
            </a:r>
            <a:r>
              <a:rPr lang="en-US" sz="2800" i="1" dirty="0"/>
              <a:t>A US based Kenyan lawyer </a:t>
            </a:r>
            <a:r>
              <a:rPr lang="en-US" sz="2800" i="1" dirty="0" err="1"/>
              <a:t>Ms</a:t>
            </a:r>
            <a:r>
              <a:rPr lang="en-US" sz="2800" i="1" dirty="0"/>
              <a:t> Regina </a:t>
            </a:r>
            <a:r>
              <a:rPr lang="en-US" sz="2800" i="1" dirty="0" err="1"/>
              <a:t>Njogu</a:t>
            </a:r>
            <a:r>
              <a:rPr lang="en-US" sz="2800" i="1" dirty="0"/>
              <a:t> has sued a Kenyan blogger for defamation and failure to pull down an offending article around march 28</a:t>
            </a:r>
            <a:r>
              <a:rPr lang="en-US" sz="2800" i="1" baseline="30000" dirty="0"/>
              <a:t>th</a:t>
            </a:r>
            <a:r>
              <a:rPr lang="en-US" sz="2800" i="1" dirty="0"/>
              <a:t> 2016 that made false, unsubstantiated and defamatory statements about her. </a:t>
            </a:r>
            <a:r>
              <a:rPr lang="en-US" sz="2400" i="1" dirty="0"/>
              <a:t>(</a:t>
            </a:r>
            <a:r>
              <a:rPr lang="en-US" sz="2400" i="1" dirty="0" err="1"/>
              <a:t>Ms</a:t>
            </a:r>
            <a:r>
              <a:rPr lang="en-US" sz="2400" i="1" dirty="0"/>
              <a:t> </a:t>
            </a:r>
            <a:r>
              <a:rPr lang="en-US" sz="2400" i="1" dirty="0" err="1"/>
              <a:t>Njogu</a:t>
            </a:r>
            <a:r>
              <a:rPr lang="en-US" sz="2400" i="1" dirty="0"/>
              <a:t> seeks damages for and actual malice and reckless disregard for the truth, </a:t>
            </a:r>
            <a:r>
              <a:rPr lang="en-US" sz="2400" i="1" dirty="0" err="1"/>
              <a:t>totalling</a:t>
            </a:r>
            <a:r>
              <a:rPr lang="en-US" sz="2400" i="1" dirty="0"/>
              <a:t> </a:t>
            </a:r>
            <a:r>
              <a:rPr lang="en-US" sz="2400" i="1" dirty="0" err="1"/>
              <a:t>Ksks</a:t>
            </a:r>
            <a:r>
              <a:rPr lang="en-US" sz="2400" i="1" dirty="0"/>
              <a:t> 10.2 million)</a:t>
            </a:r>
          </a:p>
        </p:txBody>
      </p:sp>
    </p:spTree>
    <p:extLst>
      <p:ext uri="{BB962C8B-B14F-4D97-AF65-F5344CB8AC3E}">
        <p14:creationId xmlns:p14="http://schemas.microsoft.com/office/powerpoint/2010/main" val="25158063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457200"/>
          </a:xfrm>
        </p:spPr>
        <p:txBody>
          <a:bodyPr>
            <a:normAutofit fontScale="90000"/>
          </a:bodyPr>
          <a:lstStyle/>
          <a:p>
            <a:br>
              <a:rPr lang="en-US" b="1" dirty="0"/>
            </a:br>
            <a:r>
              <a:rPr lang="en-US" sz="3600" dirty="0">
                <a:solidFill>
                  <a:srgbClr val="FF0000"/>
                </a:solidFill>
              </a:rPr>
              <a:t>What is defamation?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839200" cy="6019800"/>
          </a:xfrm>
        </p:spPr>
        <p:txBody>
          <a:bodyPr>
            <a:normAutofit/>
          </a:bodyPr>
          <a:lstStyle/>
          <a:p>
            <a:r>
              <a:rPr lang="en-US" sz="3600" dirty="0"/>
              <a:t>Generally, defamation is </a:t>
            </a:r>
            <a:r>
              <a:rPr lang="en-US" dirty="0"/>
              <a:t>a</a:t>
            </a:r>
            <a:r>
              <a:rPr lang="en-US" sz="3600" dirty="0"/>
              <a:t> false &amp; unprivileged statement of fact that is harmful to someone's reputation, and published "with fault," meaning as a result of negligence or malice.</a:t>
            </a:r>
          </a:p>
          <a:p>
            <a:r>
              <a:rPr lang="en-US" sz="3600" dirty="0"/>
              <a:t>Libel is a written defamation; </a:t>
            </a:r>
          </a:p>
          <a:p>
            <a:r>
              <a:rPr lang="en-US" sz="3600" dirty="0"/>
              <a:t>slander is a spoken defamation.</a:t>
            </a:r>
          </a:p>
        </p:txBody>
      </p:sp>
    </p:spTree>
    <p:extLst>
      <p:ext uri="{BB962C8B-B14F-4D97-AF65-F5344CB8AC3E}">
        <p14:creationId xmlns:p14="http://schemas.microsoft.com/office/powerpoint/2010/main" val="38997355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763000" cy="914400"/>
          </a:xfrm>
        </p:spPr>
        <p:txBody>
          <a:bodyPr>
            <a:normAutofit fontScale="90000"/>
          </a:bodyPr>
          <a:lstStyle/>
          <a:p>
            <a:br>
              <a:rPr lang="en-US" sz="2700" dirty="0">
                <a:solidFill>
                  <a:srgbClr val="FF0000"/>
                </a:solidFill>
              </a:rPr>
            </a:br>
            <a:br>
              <a:rPr lang="en-US" sz="2700" dirty="0">
                <a:solidFill>
                  <a:srgbClr val="FF0000"/>
                </a:solidFill>
              </a:rPr>
            </a:br>
            <a:r>
              <a:rPr lang="en-US" sz="2700" dirty="0">
                <a:solidFill>
                  <a:srgbClr val="FF0000"/>
                </a:solidFill>
              </a:rPr>
              <a:t>Article No. 2 of CODE OF CONDUCT FOR THE PRACTICE OF JOURNALISM – Media Council 2013</a:t>
            </a:r>
            <a:br>
              <a:rPr lang="en-US" dirty="0"/>
            </a:b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5626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600" b="1" dirty="0"/>
              <a:t>Accuracy and fairness:</a:t>
            </a:r>
            <a:endParaRPr lang="en-US" sz="3600" dirty="0"/>
          </a:p>
          <a:p>
            <a:pPr marL="0" indent="0">
              <a:buNone/>
            </a:pPr>
            <a:r>
              <a:rPr lang="en-US" sz="3600" b="1" dirty="0"/>
              <a:t>(1). </a:t>
            </a:r>
            <a:r>
              <a:rPr lang="en-US" sz="3600" dirty="0"/>
              <a:t>A person subject to this Act shall write a </a:t>
            </a:r>
          </a:p>
          <a:p>
            <a:pPr marL="0" indent="0">
              <a:buNone/>
            </a:pPr>
            <a:r>
              <a:rPr lang="en-US" sz="3600" dirty="0"/>
              <a:t>       fair, accurate and an unbiased story on </a:t>
            </a:r>
          </a:p>
          <a:p>
            <a:pPr marL="0" indent="0">
              <a:buNone/>
            </a:pPr>
            <a:r>
              <a:rPr lang="en-US" sz="3600" dirty="0"/>
              <a:t>       matters of Public interest.</a:t>
            </a:r>
          </a:p>
          <a:p>
            <a:pPr marL="0" indent="0">
              <a:buNone/>
            </a:pPr>
            <a:r>
              <a:rPr lang="en-US" sz="3600" b="1" dirty="0"/>
              <a:t>(2). </a:t>
            </a:r>
            <a:r>
              <a:rPr lang="en-US" sz="3600" dirty="0"/>
              <a:t>All sides of the story  shall be reported, </a:t>
            </a:r>
          </a:p>
          <a:p>
            <a:pPr marL="0" indent="0">
              <a:buNone/>
            </a:pPr>
            <a:r>
              <a:rPr lang="en-US" sz="3600" dirty="0"/>
              <a:t>       wherever possible.</a:t>
            </a:r>
          </a:p>
          <a:p>
            <a:pPr marL="0" indent="0">
              <a:buNone/>
            </a:pPr>
            <a:r>
              <a:rPr lang="en-US" sz="3600" b="1" dirty="0"/>
              <a:t>(3). </a:t>
            </a:r>
            <a:r>
              <a:rPr lang="en-US" sz="3600" dirty="0"/>
              <a:t>Comments shall be sought from anyone who </a:t>
            </a:r>
          </a:p>
          <a:p>
            <a:pPr marL="0" indent="0">
              <a:buNone/>
            </a:pPr>
            <a:r>
              <a:rPr lang="en-US" sz="3600" dirty="0"/>
              <a:t>       is mentioned in an </a:t>
            </a:r>
            <a:r>
              <a:rPr lang="en-US" sz="3600" dirty="0" err="1"/>
              <a:t>unfavourable</a:t>
            </a:r>
            <a:r>
              <a:rPr lang="en-US" sz="3600" dirty="0"/>
              <a:t> context and </a:t>
            </a:r>
          </a:p>
          <a:p>
            <a:pPr marL="0" indent="0">
              <a:buNone/>
            </a:pPr>
            <a:r>
              <a:rPr lang="en-US" sz="3600" dirty="0"/>
              <a:t>       evidence of such attempts to seek the </a:t>
            </a:r>
          </a:p>
          <a:p>
            <a:pPr marL="0" indent="0">
              <a:buNone/>
            </a:pPr>
            <a:r>
              <a:rPr lang="en-US" sz="3600" dirty="0"/>
              <a:t>       comments shall be kept.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10269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381000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Article No. 3 of the Media Act 2013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533400"/>
            <a:ext cx="8839200" cy="6172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     </a:t>
            </a:r>
            <a:r>
              <a:rPr lang="en-US" sz="3600" b="1" dirty="0"/>
              <a:t>Independence</a:t>
            </a:r>
          </a:p>
          <a:p>
            <a:pPr marL="0" indent="0">
              <a:buNone/>
            </a:pPr>
            <a:r>
              <a:rPr lang="en-US" dirty="0"/>
              <a:t>(1). Journalists shall defend the independence of all journalists from those seeking influence or control over news content.</a:t>
            </a:r>
          </a:p>
          <a:p>
            <a:pPr marL="0" indent="0">
              <a:buNone/>
            </a:pPr>
            <a:r>
              <a:rPr lang="en-US" dirty="0"/>
              <a:t>(2). A person under this act shall: </a:t>
            </a:r>
          </a:p>
          <a:p>
            <a:pPr marL="0" indent="0">
              <a:buNone/>
            </a:pPr>
            <a:r>
              <a:rPr lang="en-US" dirty="0"/>
              <a:t>(a). Gather and report news without fear or </a:t>
            </a:r>
            <a:r>
              <a:rPr lang="en-US" dirty="0" err="1"/>
              <a:t>favour</a:t>
            </a:r>
            <a:r>
              <a:rPr lang="en-US" dirty="0"/>
              <a:t>, and resist undue influence from any outside forces, including advertisers, sources, story subjects, powerful individuals and special interest groups.</a:t>
            </a:r>
          </a:p>
          <a:p>
            <a:pPr marL="0" indent="0">
              <a:buNone/>
            </a:pPr>
            <a:r>
              <a:rPr lang="en-US" dirty="0"/>
              <a:t>(b). Resist those who would buy or politically influence news content or who would seek to intimidate those who gather and disseminate news.</a:t>
            </a:r>
          </a:p>
        </p:txBody>
      </p:sp>
    </p:spTree>
    <p:extLst>
      <p:ext uri="{BB962C8B-B14F-4D97-AF65-F5344CB8AC3E}">
        <p14:creationId xmlns:p14="http://schemas.microsoft.com/office/powerpoint/2010/main" val="30696947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610600" cy="381000"/>
          </a:xfrm>
        </p:spPr>
        <p:txBody>
          <a:bodyPr>
            <a:normAutofit fontScale="90000"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Article No. 3 of the Media Act 2013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09600"/>
            <a:ext cx="8839200" cy="60960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(c). Determine news content solely through editorial judgement and not the result of outside influence.</a:t>
            </a:r>
          </a:p>
          <a:p>
            <a:pPr marL="0" indent="0">
              <a:buNone/>
            </a:pPr>
            <a:r>
              <a:rPr lang="en-US" dirty="0"/>
              <a:t>(d). Resist any self-interest or peer pressure that might undermine journalistic duty and service to the public.</a:t>
            </a:r>
          </a:p>
          <a:p>
            <a:pPr marL="0" indent="0">
              <a:buNone/>
            </a:pPr>
            <a:r>
              <a:rPr lang="en-US" dirty="0"/>
              <a:t>(e). Recognize that sponsorship of the news shall not be used in any way to determine, restrict or manipulate content</a:t>
            </a:r>
          </a:p>
          <a:p>
            <a:pPr marL="0" indent="0">
              <a:buNone/>
            </a:pPr>
            <a:r>
              <a:rPr lang="en-US" dirty="0"/>
              <a:t>(f). Refuse to allow the interests of ownership or management to influence news’ judgment and content inappropriately.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84043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457200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Article 7 – Media Council Act 2013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09600"/>
            <a:ext cx="8839200" cy="6172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/>
              <a:t>Unnamed Sources:</a:t>
            </a:r>
          </a:p>
          <a:p>
            <a:pPr marL="0" indent="0">
              <a:buNone/>
            </a:pPr>
            <a:r>
              <a:rPr lang="en-US" dirty="0"/>
              <a:t>(1). Unnamed sources shall not be used unless the</a:t>
            </a:r>
          </a:p>
          <a:p>
            <a:pPr marL="0" indent="0">
              <a:buNone/>
            </a:pPr>
            <a:r>
              <a:rPr lang="en-US" dirty="0"/>
              <a:t>       pursuit of the truth will best be served by not</a:t>
            </a:r>
          </a:p>
          <a:p>
            <a:pPr marL="0" indent="0">
              <a:buNone/>
            </a:pPr>
            <a:r>
              <a:rPr lang="en-US" dirty="0"/>
              <a:t>       disclosing the source who shall be known by the</a:t>
            </a:r>
          </a:p>
          <a:p>
            <a:pPr marL="0" indent="0">
              <a:buNone/>
            </a:pPr>
            <a:r>
              <a:rPr lang="en-US" dirty="0"/>
              <a:t>       editor and reporter.</a:t>
            </a:r>
          </a:p>
          <a:p>
            <a:pPr marL="0" indent="0">
              <a:buNone/>
            </a:pPr>
            <a:r>
              <a:rPr lang="en-US" dirty="0"/>
              <a:t>(2). When material is used in a report from sources </a:t>
            </a:r>
          </a:p>
          <a:p>
            <a:pPr marL="0" indent="0">
              <a:buNone/>
            </a:pPr>
            <a:r>
              <a:rPr lang="en-US" dirty="0"/>
              <a:t>        other than the reporter’s, these sources shall be </a:t>
            </a:r>
          </a:p>
          <a:p>
            <a:pPr marL="0" indent="0">
              <a:buNone/>
            </a:pPr>
            <a:r>
              <a:rPr lang="en-US" dirty="0"/>
              <a:t>        indicated in the story.</a:t>
            </a:r>
          </a:p>
          <a:p>
            <a:pPr marL="0" indent="0">
              <a:buNone/>
            </a:pPr>
            <a:r>
              <a:rPr lang="en-US" b="1" dirty="0"/>
              <a:t>Confidentiality:</a:t>
            </a:r>
          </a:p>
          <a:p>
            <a:pPr marL="0" indent="0">
              <a:buNone/>
            </a:pPr>
            <a:r>
              <a:rPr lang="en-US" dirty="0"/>
              <a:t>A person subject to this Act have a professional obligation to protect confidential sources of information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724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457200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Definition &amp; functions…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09600"/>
            <a:ext cx="8839200" cy="6172200"/>
          </a:xfrm>
        </p:spPr>
        <p:txBody>
          <a:bodyPr/>
          <a:lstStyle/>
          <a:p>
            <a:r>
              <a:rPr lang="en-US" sz="4400" dirty="0"/>
              <a:t>Investigative journalism seeks to expose unethical, immoral and illegal </a:t>
            </a:r>
            <a:r>
              <a:rPr lang="en-US" sz="4400" dirty="0" err="1"/>
              <a:t>behaviour</a:t>
            </a:r>
            <a:r>
              <a:rPr lang="en-US" sz="4400" dirty="0"/>
              <a:t> by  government officials, politicians as well as private citizens.</a:t>
            </a:r>
          </a:p>
          <a:p>
            <a:pPr marL="0" indent="0">
              <a:buNone/>
            </a:pPr>
            <a:r>
              <a:rPr lang="en-US" b="1" i="1" dirty="0"/>
              <a:t>           Kovach and </a:t>
            </a:r>
            <a:r>
              <a:rPr lang="en-US" b="1" i="1" dirty="0" err="1"/>
              <a:t>Rosenstiel</a:t>
            </a:r>
            <a:r>
              <a:rPr lang="en-US" b="1" i="1" dirty="0"/>
              <a:t>, (2007; 145-9). </a:t>
            </a:r>
          </a:p>
        </p:txBody>
      </p:sp>
    </p:spTree>
    <p:extLst>
      <p:ext uri="{BB962C8B-B14F-4D97-AF65-F5344CB8AC3E}">
        <p14:creationId xmlns:p14="http://schemas.microsoft.com/office/powerpoint/2010/main" val="383203579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457200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Copyright Act (U.S)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839200" cy="6019800"/>
          </a:xfrm>
        </p:spPr>
        <p:txBody>
          <a:bodyPr>
            <a:normAutofit/>
          </a:bodyPr>
          <a:lstStyle/>
          <a:p>
            <a:r>
              <a:rPr lang="en-US" sz="4000" dirty="0"/>
              <a:t>The Copyright Act says that </a:t>
            </a:r>
            <a:r>
              <a:rPr lang="en-US" sz="4000" dirty="0">
                <a:solidFill>
                  <a:srgbClr val="FF0000"/>
                </a:solidFill>
              </a:rPr>
              <a:t>"fair use...for purposes such as criticism, comment, news reporting, teaching </a:t>
            </a:r>
            <a:r>
              <a:rPr lang="en-US" dirty="0">
                <a:solidFill>
                  <a:srgbClr val="FF0000"/>
                </a:solidFill>
              </a:rPr>
              <a:t>(including multiple copies for classroom use), </a:t>
            </a:r>
            <a:r>
              <a:rPr lang="en-US" sz="4000" dirty="0">
                <a:solidFill>
                  <a:srgbClr val="FF0000"/>
                </a:solidFill>
              </a:rPr>
              <a:t>scholarship, or research, is not an </a:t>
            </a:r>
            <a:r>
              <a:rPr lang="en-US" sz="4000">
                <a:solidFill>
                  <a:srgbClr val="FF0000"/>
                </a:solidFill>
              </a:rPr>
              <a:t>infringement on </a:t>
            </a:r>
            <a:r>
              <a:rPr lang="en-US" sz="4000" dirty="0">
                <a:solidFill>
                  <a:srgbClr val="FF0000"/>
                </a:solidFill>
              </a:rPr>
              <a:t>copyright."</a:t>
            </a:r>
            <a:r>
              <a:rPr lang="en-US" sz="4000" dirty="0"/>
              <a:t>  - If you are commenting on or criticizing an item someone else has posted, you have a fair use right to quote. </a:t>
            </a:r>
          </a:p>
        </p:txBody>
      </p:sp>
    </p:spTree>
    <p:extLst>
      <p:ext uri="{BB962C8B-B14F-4D97-AF65-F5344CB8AC3E}">
        <p14:creationId xmlns:p14="http://schemas.microsoft.com/office/powerpoint/2010/main" val="270296466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09600"/>
            <a:ext cx="8839200" cy="6096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800" dirty="0"/>
          </a:p>
          <a:p>
            <a:pPr marL="0" indent="0">
              <a:buNone/>
            </a:pPr>
            <a:endParaRPr lang="en-US" sz="4800" dirty="0"/>
          </a:p>
          <a:p>
            <a:pPr marL="0" indent="0">
              <a:buNone/>
            </a:pPr>
            <a:r>
              <a:rPr lang="en-US" sz="4800" dirty="0"/>
              <a:t>                       </a:t>
            </a:r>
            <a:r>
              <a:rPr lang="en-US" sz="5400" dirty="0"/>
              <a:t>Q &amp; A</a:t>
            </a:r>
          </a:p>
          <a:p>
            <a:pPr marL="0" indent="0">
              <a:buNone/>
            </a:pPr>
            <a:endParaRPr lang="en-US" sz="4800" dirty="0"/>
          </a:p>
          <a:p>
            <a:pPr marL="0" indent="0">
              <a:buNone/>
            </a:pPr>
            <a:r>
              <a:rPr lang="en-US" sz="4800" dirty="0"/>
              <a:t>                   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048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404443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334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839200" cy="57912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400" b="1" dirty="0"/>
          </a:p>
          <a:p>
            <a:pPr marL="0" indent="0">
              <a:buNone/>
            </a:pPr>
            <a:endParaRPr lang="en-US" sz="4400" b="1" dirty="0"/>
          </a:p>
          <a:p>
            <a:pPr marL="0" indent="0">
              <a:buNone/>
            </a:pPr>
            <a:endParaRPr lang="en-US" sz="4400" b="1" dirty="0"/>
          </a:p>
          <a:p>
            <a:pPr marL="0" indent="0">
              <a:buNone/>
            </a:pPr>
            <a:r>
              <a:rPr lang="en-US" sz="4400" b="1" dirty="0"/>
              <a:t>                        Thank You</a:t>
            </a:r>
          </a:p>
        </p:txBody>
      </p:sp>
    </p:spTree>
    <p:extLst>
      <p:ext uri="{BB962C8B-B14F-4D97-AF65-F5344CB8AC3E}">
        <p14:creationId xmlns:p14="http://schemas.microsoft.com/office/powerpoint/2010/main" val="205319583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76200"/>
            <a:ext cx="5486400" cy="381000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609600"/>
            <a:ext cx="8839200" cy="6096000"/>
          </a:xfrm>
        </p:spPr>
        <p:txBody>
          <a:bodyPr>
            <a:normAutofit/>
          </a:bodyPr>
          <a:lstStyle/>
          <a:p>
            <a:r>
              <a:rPr lang="en-US" sz="1800" dirty="0"/>
              <a:t>de BURGH, H. (2008; 32-53). </a:t>
            </a:r>
            <a:r>
              <a:rPr lang="en-US" sz="1800" i="1" dirty="0"/>
              <a:t>‘The Emergence of Investigative Journalism’. </a:t>
            </a:r>
            <a:r>
              <a:rPr lang="en-US" sz="1800" dirty="0"/>
              <a:t>In: de BURGH, H. Investigative Journalism. London: Routledge.</a:t>
            </a:r>
          </a:p>
          <a:p>
            <a:r>
              <a:rPr lang="en-US" sz="1800" dirty="0"/>
              <a:t>GILLIGAN, A. 2011. ‘Phone hacking: My big fear is this scandal could damage investigative journalism’. 10 July 2011. [online]. [Accessed 10 July 2011]. Available from the World Wide </a:t>
            </a:r>
            <a:r>
              <a:rPr lang="en-US" sz="1800" dirty="0">
                <a:hlinkClick r:id="rId2"/>
              </a:rPr>
              <a:t>http://www.telegraph.co.uk/news/uknews/phone</a:t>
            </a:r>
            <a:r>
              <a:rPr lang="en-US" sz="1800" dirty="0"/>
              <a:t> - hacking/8628148/Phone -hacking - My - big-fear – is – this – scandal – could – damage – investigative - journalism.html.</a:t>
            </a:r>
          </a:p>
          <a:p>
            <a:r>
              <a:rPr lang="en-US" sz="1800" dirty="0"/>
              <a:t>HOUSTON, B. (2009). </a:t>
            </a:r>
            <a:r>
              <a:rPr lang="en-US" sz="1800" i="1" dirty="0"/>
              <a:t>The Investigative Reporter’s Handbook: A Guide  to  Documents, Databases and Techniques</a:t>
            </a:r>
            <a:r>
              <a:rPr lang="en-US" sz="1800" dirty="0"/>
              <a:t>. 5th edition. St Martins: Bedford Books.</a:t>
            </a:r>
          </a:p>
          <a:p>
            <a:r>
              <a:rPr lang="en-US" sz="1800" dirty="0"/>
              <a:t>KOVACH, B and T, ROSENSTIEL. (2007). </a:t>
            </a:r>
            <a:r>
              <a:rPr lang="en-US" sz="1800" i="1" dirty="0"/>
              <a:t>The Elements of Journalism: What  </a:t>
            </a:r>
            <a:r>
              <a:rPr lang="en-US" sz="1800" i="1" dirty="0" err="1"/>
              <a:t>Newspeople</a:t>
            </a:r>
            <a:r>
              <a:rPr lang="en-US" sz="1800" i="1" dirty="0"/>
              <a:t> Should Know and the Public Should Expect. </a:t>
            </a:r>
            <a:r>
              <a:rPr lang="en-US" sz="1800" dirty="0"/>
              <a:t>New York: Three Rivers Press. </a:t>
            </a:r>
          </a:p>
          <a:p>
            <a:r>
              <a:rPr lang="en-US" sz="1800" dirty="0"/>
              <a:t>Lucinda S. </a:t>
            </a:r>
            <a:r>
              <a:rPr lang="en-US" sz="1800" dirty="0" err="1"/>
              <a:t>Fleeson</a:t>
            </a:r>
            <a:r>
              <a:rPr lang="en-US" sz="1800" dirty="0"/>
              <a:t> (2008) , Ten Steps to Investigative Reporting </a:t>
            </a:r>
            <a:r>
              <a:rPr lang="en-US" sz="1800" i="1" dirty="0"/>
              <a:t>in conjunction with the International Center for Journalists (ICJ). </a:t>
            </a:r>
          </a:p>
          <a:p>
            <a:r>
              <a:rPr lang="en-US" sz="1800" dirty="0"/>
              <a:t>MBEKE, O. P. (2010). </a:t>
            </a:r>
            <a:r>
              <a:rPr lang="en-US" sz="1800" i="1" dirty="0"/>
              <a:t>Mass Media in Kenya: Systems and Practice</a:t>
            </a:r>
            <a:r>
              <a:rPr lang="en-US" sz="1800" dirty="0"/>
              <a:t>. Nairobi: </a:t>
            </a:r>
            <a:r>
              <a:rPr lang="en-US" sz="1800" dirty="0" err="1"/>
              <a:t>Jomo</a:t>
            </a:r>
            <a:r>
              <a:rPr lang="en-US" sz="1800" dirty="0"/>
              <a:t>  Kenyatta Foundation.</a:t>
            </a:r>
          </a:p>
          <a:p>
            <a:r>
              <a:rPr lang="en-US" sz="1800" dirty="0" err="1"/>
              <a:t>Ongowo</a:t>
            </a:r>
            <a:r>
              <a:rPr lang="en-US" sz="1800" dirty="0"/>
              <a:t>, J (2011), </a:t>
            </a:r>
            <a:r>
              <a:rPr lang="en-US" sz="1800" i="1" dirty="0"/>
              <a:t>Investigative Journalism: Ethics of Investigative Journalism. </a:t>
            </a:r>
            <a:r>
              <a:rPr lang="en-US" sz="1800" dirty="0"/>
              <a:t>Master of Arts Thesis, International Journalism. University of Leeds. pdf</a:t>
            </a:r>
          </a:p>
        </p:txBody>
      </p:sp>
    </p:spTree>
    <p:extLst>
      <p:ext uri="{BB962C8B-B14F-4D97-AF65-F5344CB8AC3E}">
        <p14:creationId xmlns:p14="http://schemas.microsoft.com/office/powerpoint/2010/main" val="3415098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457200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Definition &amp; functions…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609600"/>
            <a:ext cx="8915400" cy="6172200"/>
          </a:xfrm>
        </p:spPr>
        <p:txBody>
          <a:bodyPr/>
          <a:lstStyle/>
          <a:p>
            <a:pPr marL="0" indent="0">
              <a:buNone/>
            </a:pPr>
            <a:r>
              <a:rPr lang="en-US" sz="4000" dirty="0"/>
              <a:t>Investigative journalism has the potential to make a worthwhile contribution to society by </a:t>
            </a:r>
            <a:r>
              <a:rPr lang="en-US" sz="4000" i="1" dirty="0"/>
              <a:t>“drawing attention to failures within society’s systems of regulation and to the ways in which those systems can be circumvented by the rich, the powerful and the corrupt’’</a:t>
            </a:r>
          </a:p>
          <a:p>
            <a:pPr marL="0" indent="0">
              <a:buNone/>
            </a:pPr>
            <a:r>
              <a:rPr lang="en-US" sz="4000" b="1" i="1" dirty="0"/>
              <a:t>           de Burgh (2008; 3).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7481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Renown  Kenyan investigative Journalists….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685800"/>
            <a:ext cx="8915400" cy="6096000"/>
          </a:xfrm>
        </p:spPr>
        <p:txBody>
          <a:bodyPr/>
          <a:lstStyle/>
          <a:p>
            <a:r>
              <a:rPr lang="en-US" sz="3600" b="1" dirty="0"/>
              <a:t>Mohammed Ali ‘</a:t>
            </a:r>
            <a:r>
              <a:rPr lang="en-US" sz="3600" b="1" dirty="0" err="1"/>
              <a:t>Jicho</a:t>
            </a:r>
            <a:r>
              <a:rPr lang="en-US" sz="3600" b="1" dirty="0"/>
              <a:t> </a:t>
            </a:r>
            <a:r>
              <a:rPr lang="en-US" sz="3600" b="1" dirty="0" err="1"/>
              <a:t>pevu</a:t>
            </a:r>
            <a:r>
              <a:rPr lang="en-US" sz="3600" b="1" dirty="0"/>
              <a:t>’ &amp; John Allan </a:t>
            </a:r>
            <a:r>
              <a:rPr lang="en-US" sz="3600" b="1" dirty="0" err="1"/>
              <a:t>Namu</a:t>
            </a:r>
            <a:r>
              <a:rPr lang="en-US" sz="3600" b="1" dirty="0"/>
              <a:t>. </a:t>
            </a:r>
          </a:p>
          <a:p>
            <a:r>
              <a:rPr lang="en-US" sz="3600" b="1" dirty="0"/>
              <a:t>Robert </a:t>
            </a:r>
            <a:r>
              <a:rPr lang="en-US" sz="3600" b="1" dirty="0" err="1"/>
              <a:t>Onsarigo</a:t>
            </a:r>
            <a:r>
              <a:rPr lang="en-US" sz="3600" b="1" dirty="0"/>
              <a:t>, Denis </a:t>
            </a:r>
            <a:r>
              <a:rPr lang="en-US" sz="3600" b="1" dirty="0" err="1"/>
              <a:t>Okari</a:t>
            </a:r>
            <a:r>
              <a:rPr lang="en-US" sz="3600" b="1" dirty="0"/>
              <a:t>, John </a:t>
            </a:r>
            <a:r>
              <a:rPr lang="en-US" sz="3600" b="1" dirty="0" err="1"/>
              <a:t>Kamau</a:t>
            </a:r>
            <a:r>
              <a:rPr lang="en-US" sz="3600" b="1" dirty="0"/>
              <a:t> </a:t>
            </a:r>
          </a:p>
          <a:p>
            <a:r>
              <a:rPr lang="en-US" sz="3600" b="1" dirty="0"/>
              <a:t>Alex </a:t>
            </a:r>
            <a:r>
              <a:rPr lang="en-US" sz="3600" b="1" dirty="0" err="1"/>
              <a:t>Chamwada</a:t>
            </a:r>
            <a:r>
              <a:rPr lang="en-US" sz="3600" b="1" dirty="0"/>
              <a:t>, John </a:t>
            </a:r>
            <a:r>
              <a:rPr lang="en-US" sz="3600" b="1" dirty="0" err="1"/>
              <a:t>Ngirachu</a:t>
            </a:r>
            <a:r>
              <a:rPr lang="en-US" sz="3600" b="1" dirty="0"/>
              <a:t> </a:t>
            </a:r>
            <a:r>
              <a:rPr lang="en-US" sz="3600" b="1" dirty="0" err="1"/>
              <a:t>etc</a:t>
            </a:r>
            <a:endParaRPr lang="en-US" sz="3600" b="1" dirty="0"/>
          </a:p>
          <a:p>
            <a:pPr marL="0" indent="0">
              <a:buNone/>
            </a:pPr>
            <a:r>
              <a:rPr lang="en-US" sz="3600" dirty="0"/>
              <a:t>Most investigative journalists, work for and on behalf of the public interest, for the public good – </a:t>
            </a:r>
            <a:r>
              <a:rPr lang="en-US" sz="3600" i="1" dirty="0"/>
              <a:t>what prompts a journalist to go the extra mile, risk own life to tell these very secretive information?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1766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381000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Perceptions?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839200" cy="6019800"/>
          </a:xfrm>
        </p:spPr>
        <p:txBody>
          <a:bodyPr>
            <a:normAutofit/>
          </a:bodyPr>
          <a:lstStyle/>
          <a:p>
            <a:r>
              <a:rPr lang="en-US" sz="4000" b="1" dirty="0"/>
              <a:t>How do media practitioners understand/view  investigative  journalism?</a:t>
            </a:r>
          </a:p>
          <a:p>
            <a:pPr marL="0" indent="0">
              <a:buNone/>
            </a:pPr>
            <a:endParaRPr lang="en-US" sz="4000" dirty="0"/>
          </a:p>
          <a:p>
            <a:r>
              <a:rPr lang="en-US" sz="4000" b="1" dirty="0"/>
              <a:t> Why do (some) media people fear Investigative Journalism?</a:t>
            </a:r>
          </a:p>
          <a:p>
            <a:r>
              <a:rPr lang="en-US" b="1" i="1" dirty="0"/>
              <a:t>Examples of Julian Assange &amp; Edward Snowden (</a:t>
            </a:r>
            <a:r>
              <a:rPr lang="en-US" b="1" i="1" dirty="0" err="1"/>
              <a:t>Wikileaks</a:t>
            </a:r>
            <a:r>
              <a:rPr lang="en-US" b="1" i="1" dirty="0"/>
              <a:t>)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2760690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381000"/>
          </a:xfrm>
        </p:spPr>
        <p:txBody>
          <a:bodyPr>
            <a:normAutofit fontScale="90000"/>
          </a:bodyPr>
          <a:lstStyle/>
          <a:p>
            <a:br>
              <a:rPr lang="en-US" sz="3600" dirty="0"/>
            </a:br>
            <a:br>
              <a:rPr lang="en-US" sz="3600" dirty="0"/>
            </a:br>
            <a:r>
              <a:rPr lang="en-US" sz="3600" dirty="0">
                <a:solidFill>
                  <a:srgbClr val="FF0000"/>
                </a:solidFill>
              </a:rPr>
              <a:t>Common perceptions about  I. J</a:t>
            </a:r>
            <a:br>
              <a:rPr lang="en-US" sz="3600" dirty="0">
                <a:solidFill>
                  <a:srgbClr val="FF0000"/>
                </a:solidFill>
              </a:rPr>
            </a:br>
            <a:br>
              <a:rPr lang="en-US" sz="3600" dirty="0">
                <a:solidFill>
                  <a:srgbClr val="FF0000"/>
                </a:solidFill>
              </a:rPr>
            </a:b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533400"/>
            <a:ext cx="8839200" cy="62484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-  </a:t>
            </a:r>
            <a:r>
              <a:rPr lang="en-US" sz="4000" dirty="0"/>
              <a:t>Elicits fear.</a:t>
            </a:r>
          </a:p>
          <a:p>
            <a:pPr>
              <a:buFontTx/>
              <a:buChar char="-"/>
            </a:pPr>
            <a:r>
              <a:rPr lang="en-US" sz="4000" dirty="0"/>
              <a:t>Too hot to handle.</a:t>
            </a:r>
          </a:p>
          <a:p>
            <a:pPr>
              <a:buFontTx/>
              <a:buChar char="-"/>
            </a:pPr>
            <a:r>
              <a:rPr lang="en-US" sz="4000" dirty="0"/>
              <a:t>Confrontational approach to journalism.</a:t>
            </a:r>
          </a:p>
          <a:p>
            <a:pPr>
              <a:buFontTx/>
              <a:buChar char="-"/>
            </a:pPr>
            <a:r>
              <a:rPr lang="en-US" sz="4000" dirty="0"/>
              <a:t>One needs to know the rules of the ‘game’ to navigate the twists and turns.</a:t>
            </a:r>
          </a:p>
          <a:p>
            <a:pPr>
              <a:buFontTx/>
              <a:buChar char="-"/>
            </a:pPr>
            <a:r>
              <a:rPr lang="en-US" sz="4000" dirty="0"/>
              <a:t>Going for the ‘story’ behind an ordinary story.</a:t>
            </a:r>
          </a:p>
          <a:p>
            <a:pPr>
              <a:buFontTx/>
              <a:buChar char="-"/>
            </a:pPr>
            <a:r>
              <a:rPr lang="en-US" sz="4000" dirty="0"/>
              <a:t>Too demanding, a cliff-hanger</a:t>
            </a:r>
          </a:p>
          <a:p>
            <a:pPr>
              <a:buFontTx/>
              <a:buChar char="-"/>
            </a:pPr>
            <a:endParaRPr lang="en-US" sz="3600" dirty="0"/>
          </a:p>
          <a:p>
            <a:pPr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9747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457200"/>
            <a:ext cx="8991600" cy="6324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Investigative reporting may be defined as stories that: </a:t>
            </a:r>
          </a:p>
          <a:p>
            <a:pPr marL="0" indent="0">
              <a:buNone/>
            </a:pPr>
            <a:r>
              <a:rPr lang="en-US" dirty="0"/>
              <a:t>• Contain original work, not leaked investigations </a:t>
            </a:r>
          </a:p>
          <a:p>
            <a:pPr marL="0" indent="0">
              <a:buNone/>
            </a:pPr>
            <a:r>
              <a:rPr lang="en-US" dirty="0"/>
              <a:t>    from law authorities. </a:t>
            </a:r>
          </a:p>
          <a:p>
            <a:pPr marL="0" indent="0">
              <a:buNone/>
            </a:pPr>
            <a:r>
              <a:rPr lang="en-US" dirty="0"/>
              <a:t>• Show a pattern of systemic problems, not just one </a:t>
            </a:r>
          </a:p>
          <a:p>
            <a:pPr marL="0" indent="0">
              <a:buNone/>
            </a:pPr>
            <a:r>
              <a:rPr lang="en-US" dirty="0"/>
              <a:t>    isolated incident affecting one individual. </a:t>
            </a:r>
          </a:p>
          <a:p>
            <a:pPr marL="0" indent="0">
              <a:buNone/>
            </a:pPr>
            <a:r>
              <a:rPr lang="en-US" dirty="0"/>
              <a:t>•  An attempt to ‘right a wrong’; </a:t>
            </a:r>
          </a:p>
          <a:p>
            <a:r>
              <a:rPr lang="en-US" dirty="0"/>
              <a:t> Explain complex social problems.</a:t>
            </a:r>
          </a:p>
          <a:p>
            <a:pPr marL="0" indent="0">
              <a:buNone/>
            </a:pPr>
            <a:r>
              <a:rPr lang="en-US" dirty="0"/>
              <a:t>•  Reveal corruption, wrongdoing or abuse of power.</a:t>
            </a:r>
          </a:p>
          <a:p>
            <a:pPr marL="0" indent="0">
              <a:buNone/>
            </a:pPr>
            <a:r>
              <a:rPr lang="en-US" sz="2000" i="1" dirty="0"/>
              <a:t>Lucinda S. </a:t>
            </a:r>
            <a:r>
              <a:rPr lang="en-US" sz="2000" i="1" dirty="0" err="1"/>
              <a:t>Fleeson</a:t>
            </a:r>
            <a:r>
              <a:rPr lang="en-US" sz="2000" i="1" dirty="0"/>
              <a:t> (2008) , </a:t>
            </a:r>
            <a:r>
              <a:rPr lang="en-US" sz="2000" b="1" i="1" dirty="0"/>
              <a:t>Ten Steps to Investigative Reporting </a:t>
            </a:r>
            <a:r>
              <a:rPr lang="en-US" sz="2000" i="1" dirty="0"/>
              <a:t>in conjunction with the International Center for Journalists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304800"/>
          </a:xfrm>
        </p:spPr>
        <p:txBody>
          <a:bodyPr>
            <a:noAutofit/>
          </a:bodyPr>
          <a:lstStyle/>
          <a:p>
            <a:r>
              <a:rPr lang="en-US" sz="2800" i="1" dirty="0">
                <a:solidFill>
                  <a:srgbClr val="FF0000"/>
                </a:solidFill>
              </a:rPr>
              <a:t>Ethics of Investigative Journalism……</a:t>
            </a:r>
          </a:p>
        </p:txBody>
      </p:sp>
    </p:spTree>
    <p:extLst>
      <p:ext uri="{BB962C8B-B14F-4D97-AF65-F5344CB8AC3E}">
        <p14:creationId xmlns:p14="http://schemas.microsoft.com/office/powerpoint/2010/main" val="38036363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304800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Qualities of a successful investigative reporter…..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457200"/>
            <a:ext cx="8915400" cy="6324600"/>
          </a:xfrm>
        </p:spPr>
        <p:txBody>
          <a:bodyPr>
            <a:normAutofit/>
          </a:bodyPr>
          <a:lstStyle/>
          <a:p>
            <a:r>
              <a:rPr lang="en-US" sz="4000" dirty="0"/>
              <a:t>A  good flair for news - ‘nose for news’</a:t>
            </a:r>
          </a:p>
          <a:p>
            <a:r>
              <a:rPr lang="en-US" sz="4000" dirty="0"/>
              <a:t>The ability to detect stories that will become big topics and do follow ups. </a:t>
            </a:r>
            <a:endParaRPr lang="en-US" sz="4000" i="1" dirty="0"/>
          </a:p>
          <a:p>
            <a:r>
              <a:rPr lang="en-US" sz="4000" dirty="0"/>
              <a:t>An investigative reporter needs to be a dedicated, hard-worker.  </a:t>
            </a:r>
          </a:p>
          <a:p>
            <a:r>
              <a:rPr lang="en-US" sz="4000" dirty="0"/>
              <a:t>Discuss a big subject extensively in order to be able to produce professional quality content.</a:t>
            </a:r>
          </a:p>
        </p:txBody>
      </p:sp>
    </p:spTree>
    <p:extLst>
      <p:ext uri="{BB962C8B-B14F-4D97-AF65-F5344CB8AC3E}">
        <p14:creationId xmlns:p14="http://schemas.microsoft.com/office/powerpoint/2010/main" val="12294915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</TotalTime>
  <Words>2180</Words>
  <Application>Microsoft Macintosh PowerPoint</Application>
  <PresentationFormat>On-screen Show (4:3)</PresentationFormat>
  <Paragraphs>181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6" baseType="lpstr">
      <vt:lpstr>Arial</vt:lpstr>
      <vt:lpstr>Calibri</vt:lpstr>
      <vt:lpstr>Office Theme</vt:lpstr>
      <vt:lpstr>Investigative Journalism Opportunities and challenges facing media students &amp; bloggers </vt:lpstr>
      <vt:lpstr>I.J Definition &amp; functions…</vt:lpstr>
      <vt:lpstr>Definition &amp; functions…</vt:lpstr>
      <vt:lpstr>Definition &amp; functions…</vt:lpstr>
      <vt:lpstr>Renown  Kenyan investigative Journalists….</vt:lpstr>
      <vt:lpstr>Perceptions?</vt:lpstr>
      <vt:lpstr>  Common perceptions about  I. J  </vt:lpstr>
      <vt:lpstr>Ethics of Investigative Journalism……</vt:lpstr>
      <vt:lpstr>Qualities of a successful investigative reporter…..</vt:lpstr>
      <vt:lpstr> Media Law &amp; Ethics as regards Investigative Journalism:   </vt:lpstr>
      <vt:lpstr> Opportunities &amp; challenges in Investigative Journalism. </vt:lpstr>
      <vt:lpstr>Challenges of I. J in Kenya….</vt:lpstr>
      <vt:lpstr>Benefits of I. J</vt:lpstr>
      <vt:lpstr>Ethics of Investigative Journalism</vt:lpstr>
      <vt:lpstr>I. J redefined……</vt:lpstr>
      <vt:lpstr>I. J redefined……</vt:lpstr>
      <vt:lpstr>Journalism &amp; blogging</vt:lpstr>
      <vt:lpstr>Who is a blogger?</vt:lpstr>
      <vt:lpstr>MCK - Journalist</vt:lpstr>
      <vt:lpstr>Blogging..</vt:lpstr>
      <vt:lpstr>Spheres of influence…..</vt:lpstr>
      <vt:lpstr>Bloggers Association of Kenya(BAKE)…</vt:lpstr>
      <vt:lpstr>Challenges in blogging &amp; Investigative Journalism…..</vt:lpstr>
      <vt:lpstr>Challenges of blogging…..</vt:lpstr>
      <vt:lpstr> What is defamation? </vt:lpstr>
      <vt:lpstr>  Article No. 2 of CODE OF CONDUCT FOR THE PRACTICE OF JOURNALISM – Media Council 2013 </vt:lpstr>
      <vt:lpstr>Article No. 3 of the Media Act 2013</vt:lpstr>
      <vt:lpstr>Article No. 3 of the Media Act 2013</vt:lpstr>
      <vt:lpstr>Article 7 – Media Council Act 2013</vt:lpstr>
      <vt:lpstr>Copyright Act (U.S)</vt:lpstr>
      <vt:lpstr>PowerPoint Presentation</vt:lpstr>
      <vt:lpstr>PowerPoint Presentation</vt:lpstr>
      <vt:lpstr>Sources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Investigative Journalism</dc:title>
  <dc:creator>Isaiah</dc:creator>
  <cp:lastModifiedBy>Lwesi Melissa Bunguke (TI KE)</cp:lastModifiedBy>
  <cp:revision>51</cp:revision>
  <dcterms:created xsi:type="dcterms:W3CDTF">2017-11-27T20:38:26Z</dcterms:created>
  <dcterms:modified xsi:type="dcterms:W3CDTF">2019-06-24T13:06:57Z</dcterms:modified>
</cp:coreProperties>
</file>